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83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83888036-14AA-4A30-8CEB-D1A8C1F229A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A45AAA-FD2C-4162-87AA-D7B4D8792EC0}" type="datetimeFigureOut">
              <a:rPr lang="en-US" smtClean="0"/>
              <a:t>12/16/16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XÂY DỰNG MA TRẬN ĐỀ KIỂM TRA</a:t>
            </a:r>
            <a:br>
              <a:rPr lang="en-US" dirty="0" smtClean="0"/>
            </a:br>
            <a:r>
              <a:rPr lang="en-US" dirty="0" smtClean="0"/>
              <a:t>THEO CÔNG VĂN 8773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600" dirty="0" err="1" smtClean="0"/>
              <a:t>Đặng</a:t>
            </a:r>
            <a:r>
              <a:rPr lang="en-US" sz="3600" dirty="0" smtClean="0"/>
              <a:t> </a:t>
            </a:r>
            <a:r>
              <a:rPr lang="en-US" sz="3600" dirty="0" err="1" smtClean="0"/>
              <a:t>Hiệp</a:t>
            </a:r>
            <a:r>
              <a:rPr lang="en-US" sz="3600" dirty="0" smtClean="0"/>
              <a:t> </a:t>
            </a:r>
            <a:r>
              <a:rPr lang="en-US" sz="3600" dirty="0" err="1" smtClean="0"/>
              <a:t>Giang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5274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Quy trình cơ bản xây dựng ma trận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458200" cy="5638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latin typeface="+mj-lt"/>
              </a:rPr>
              <a:t>1. </a:t>
            </a:r>
            <a:r>
              <a:rPr lang="en-US" sz="2800" dirty="0" err="1">
                <a:latin typeface="+mj-lt"/>
              </a:rPr>
              <a:t>Liệt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kê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danh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sách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cần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kiểm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tra</a:t>
            </a:r>
            <a:endParaRPr lang="en-US" sz="2800" dirty="0">
              <a:latin typeface="+mj-lt"/>
            </a:endParaRP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2. </a:t>
            </a:r>
            <a:r>
              <a:rPr lang="en-US" sz="2800" spc="-100" dirty="0" err="1">
                <a:latin typeface="+mj-lt"/>
              </a:rPr>
              <a:t>Viết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các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chuẩn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cần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đánh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giá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đối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với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mỗi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cấp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độ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tư</a:t>
            </a:r>
            <a:r>
              <a:rPr lang="en-US" sz="2800" spc="-100" dirty="0">
                <a:latin typeface="+mj-lt"/>
              </a:rPr>
              <a:t> </a:t>
            </a:r>
            <a:r>
              <a:rPr lang="en-US" sz="2800" spc="-100" dirty="0" err="1">
                <a:latin typeface="+mj-lt"/>
              </a:rPr>
              <a:t>duy</a:t>
            </a:r>
            <a:endParaRPr lang="en-US" sz="2800" spc="-100" dirty="0">
              <a:latin typeface="+mj-lt"/>
            </a:endParaRP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3. </a:t>
            </a:r>
            <a:r>
              <a:rPr lang="en-US" sz="2800" dirty="0" err="1">
                <a:latin typeface="+mj-lt"/>
              </a:rPr>
              <a:t>Viết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tỷ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lệ</a:t>
            </a:r>
            <a:r>
              <a:rPr lang="en-US" sz="2800" dirty="0">
                <a:latin typeface="+mj-lt"/>
              </a:rPr>
              <a:t> % </a:t>
            </a:r>
            <a:r>
              <a:rPr lang="en-US" sz="2800" dirty="0" err="1">
                <a:latin typeface="+mj-lt"/>
              </a:rPr>
              <a:t>của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tổng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điểm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phân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phối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nội</a:t>
            </a:r>
            <a:r>
              <a:rPr lang="en-US" sz="2800" dirty="0">
                <a:latin typeface="+mj-lt"/>
              </a:rPr>
              <a:t> dung/</a:t>
            </a:r>
            <a:r>
              <a:rPr lang="en-US" sz="2800" dirty="0" err="1">
                <a:latin typeface="+mj-lt"/>
              </a:rPr>
              <a:t>chủ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đề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kiểm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tra</a:t>
            </a:r>
            <a:endParaRPr lang="en-US" sz="2800" dirty="0">
              <a:latin typeface="+mj-lt"/>
            </a:endParaRPr>
          </a:p>
          <a:p>
            <a:pPr marL="0" indent="0">
              <a:buNone/>
            </a:pPr>
            <a:r>
              <a:rPr lang="vi-VN" sz="2800" dirty="0">
                <a:latin typeface="Calibri" pitchFamily="34" charset="0"/>
              </a:rPr>
              <a:t>4. Quyết định ĐIỂM TỔNG THÔ của bài kiểm tra</a:t>
            </a:r>
            <a:endParaRPr lang="en-US" sz="2800" dirty="0">
              <a:latin typeface="Calibri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5. </a:t>
            </a:r>
            <a:r>
              <a:rPr lang="en-US" sz="2800" dirty="0" err="1">
                <a:latin typeface="+mj-lt"/>
              </a:rPr>
              <a:t>Tính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thành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điểm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số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chủ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đề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ứng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với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tỉ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lệ</a:t>
            </a:r>
            <a:r>
              <a:rPr lang="en-US" sz="2800" dirty="0">
                <a:latin typeface="+mj-lt"/>
              </a:rPr>
              <a:t> %</a:t>
            </a: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6. </a:t>
            </a:r>
            <a:r>
              <a:rPr lang="en-US" sz="2800" dirty="0" err="1">
                <a:latin typeface="+mj-lt"/>
              </a:rPr>
              <a:t>Quyết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định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tỷ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lệ</a:t>
            </a:r>
            <a:r>
              <a:rPr lang="en-US" sz="2800" dirty="0">
                <a:latin typeface="+mj-lt"/>
              </a:rPr>
              <a:t> % </a:t>
            </a:r>
            <a:r>
              <a:rPr lang="en-US" sz="2800" dirty="0" err="1">
                <a:latin typeface="+mj-lt"/>
              </a:rPr>
              <a:t>phân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phối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HÀNG </a:t>
            </a:r>
            <a:r>
              <a:rPr lang="en-US" sz="2800" dirty="0" err="1">
                <a:latin typeface="+mj-lt"/>
              </a:rPr>
              <a:t>với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cấp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độ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tư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duy</a:t>
            </a:r>
            <a:endParaRPr lang="en-US" sz="2800" dirty="0">
              <a:latin typeface="+mj-lt"/>
            </a:endParaRPr>
          </a:p>
          <a:p>
            <a:pPr marL="0" indent="0">
              <a:buNone/>
            </a:pPr>
            <a:r>
              <a:rPr lang="en-US" sz="2800" dirty="0" smtClean="0">
                <a:latin typeface="+mj-lt"/>
              </a:rPr>
              <a:t>7. </a:t>
            </a:r>
            <a:r>
              <a:rPr lang="en-US" sz="2800" dirty="0" err="1">
                <a:latin typeface="+mj-lt"/>
              </a:rPr>
              <a:t>Tính</a:t>
            </a:r>
            <a:r>
              <a:rPr lang="en-US" sz="2800" dirty="0">
                <a:latin typeface="+mj-lt"/>
              </a:rPr>
              <a:t> ĐIỂM </a:t>
            </a:r>
            <a:r>
              <a:rPr lang="en-US" sz="2800" dirty="0" err="1">
                <a:latin typeface="+mj-lt"/>
              </a:rPr>
              <a:t>phân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phối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cột</a:t>
            </a:r>
            <a:r>
              <a:rPr lang="en-US" sz="2800" dirty="0">
                <a:latin typeface="+mj-lt"/>
              </a:rPr>
              <a:t> (</a:t>
            </a:r>
            <a:r>
              <a:rPr lang="en-US" sz="2800" dirty="0" err="1">
                <a:latin typeface="+mj-lt"/>
              </a:rPr>
              <a:t>cấp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độ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tư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duy</a:t>
            </a:r>
            <a:r>
              <a:rPr lang="en-US" sz="2800" dirty="0">
                <a:latin typeface="+mj-lt"/>
              </a:rPr>
              <a:t>)</a:t>
            </a:r>
          </a:p>
          <a:p>
            <a:pPr marL="0" indent="0">
              <a:buNone/>
            </a:pPr>
            <a:r>
              <a:rPr lang="en-US" sz="2800" dirty="0" smtClean="0">
                <a:latin typeface="+mj-lt"/>
              </a:rPr>
              <a:t>8. </a:t>
            </a:r>
            <a:r>
              <a:rPr lang="en-US" sz="2800" dirty="0" err="1">
                <a:latin typeface="+mj-lt"/>
              </a:rPr>
              <a:t>Tính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tỷ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lệ</a:t>
            </a:r>
            <a:r>
              <a:rPr lang="en-US" sz="2800" dirty="0">
                <a:latin typeface="+mj-lt"/>
              </a:rPr>
              <a:t> % </a:t>
            </a:r>
            <a:r>
              <a:rPr lang="en-US" sz="2800" dirty="0" err="1">
                <a:latin typeface="+mj-lt"/>
              </a:rPr>
              <a:t>của</a:t>
            </a:r>
            <a:r>
              <a:rPr lang="en-US" sz="2800" dirty="0">
                <a:latin typeface="+mj-lt"/>
              </a:rPr>
              <a:t> TỔNG </a:t>
            </a:r>
            <a:r>
              <a:rPr lang="en-US" sz="2800" dirty="0" err="1">
                <a:latin typeface="+mj-lt"/>
              </a:rPr>
              <a:t>điểm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phân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phối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cho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mỗi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cột</a:t>
            </a:r>
            <a:r>
              <a:rPr lang="en-US" sz="2800" dirty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+mj-lt"/>
              </a:rPr>
              <a:t>9</a:t>
            </a:r>
            <a:r>
              <a:rPr lang="vi-VN" sz="2800" dirty="0" smtClean="0">
                <a:latin typeface="+mj-lt"/>
              </a:rPr>
              <a:t>.</a:t>
            </a:r>
            <a:r>
              <a:rPr lang="vi-VN" sz="2800" b="1" dirty="0" smtClean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Đánh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giá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lại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bảng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tiêu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 smtClean="0">
                <a:latin typeface="+mj-lt"/>
              </a:rPr>
              <a:t>chí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23354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TASKS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endParaRPr lang="en-US" sz="3600" smtClean="0"/>
          </a:p>
          <a:p>
            <a:pPr marL="0" indent="0" algn="ctr">
              <a:buNone/>
            </a:pPr>
            <a:r>
              <a:rPr lang="en-US" sz="3600" smtClean="0"/>
              <a:t>WORK IN GROUPS OF 6</a:t>
            </a:r>
          </a:p>
          <a:p>
            <a:pPr marL="0" indent="0" algn="ctr">
              <a:buNone/>
            </a:pPr>
            <a:r>
              <a:rPr lang="en-US" sz="3600" smtClean="0"/>
              <a:t>1. DESIGN A MATRIX FOR YOUR TESTS.</a:t>
            </a:r>
          </a:p>
          <a:p>
            <a:pPr marL="0" indent="0" algn="ctr">
              <a:buNone/>
            </a:pPr>
            <a:r>
              <a:rPr lang="en-US" sz="3600" smtClean="0"/>
              <a:t>2. PRESENT YOUR MATRIX TO EVERYONE AND EXPLAIN HOW YOU HAVE ENDED UP WITH THAT FINAL PRODUCT!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877167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4000" b="1" dirty="0"/>
              <a:t>QUY TRÌNH, KĨ THUẬT XÂY </a:t>
            </a:r>
            <a:r>
              <a:rPr lang="nl-NL" sz="4000" b="1" dirty="0" smtClean="0"/>
              <a:t>DỰNG ĐỀ KIỂM TRA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382000" cy="50292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nl-NL" sz="3200"/>
              <a:t>Bước 1. </a:t>
            </a:r>
            <a:r>
              <a:rPr lang="nl-NL" sz="3200" spc="-100"/>
              <a:t>Xác định mục </a:t>
            </a:r>
            <a:r>
              <a:rPr lang="nl-NL" sz="3200" spc="-100" smtClean="0"/>
              <a:t>tiêu/mục đích </a:t>
            </a:r>
            <a:r>
              <a:rPr lang="nl-NL" sz="3200" spc="-100"/>
              <a:t>của kiểm </a:t>
            </a:r>
            <a:r>
              <a:rPr lang="nl-NL" sz="3200" spc="-100" smtClean="0"/>
              <a:t>tra</a:t>
            </a:r>
          </a:p>
          <a:p>
            <a:pPr>
              <a:lnSpc>
                <a:spcPct val="130000"/>
              </a:lnSpc>
            </a:pPr>
            <a:r>
              <a:rPr lang="nl-NL" sz="3200"/>
              <a:t>Bước 2. Xác định hình thức đề kiểm tra</a:t>
            </a:r>
            <a:endParaRPr lang="en-US" sz="3200"/>
          </a:p>
          <a:p>
            <a:pPr>
              <a:lnSpc>
                <a:spcPct val="130000"/>
              </a:lnSpc>
            </a:pPr>
            <a:r>
              <a:rPr lang="nl-NL" sz="3200"/>
              <a:t>Bước 3. Xây dựng ma trận đề kiểm tra</a:t>
            </a:r>
            <a:endParaRPr lang="en-US" sz="3200"/>
          </a:p>
          <a:p>
            <a:pPr>
              <a:lnSpc>
                <a:spcPct val="130000"/>
              </a:lnSpc>
            </a:pPr>
            <a:r>
              <a:rPr lang="vi-VN" sz="3200" smtClean="0">
                <a:latin typeface="Calibri" pitchFamily="34" charset="0"/>
              </a:rPr>
              <a:t>Bước 4. Biên soạn câu hỏi theo ma trận</a:t>
            </a:r>
            <a:endParaRPr lang="en-US" sz="3200" smtClean="0">
              <a:latin typeface="Calibri" pitchFamily="34" charset="0"/>
            </a:endParaRPr>
          </a:p>
          <a:p>
            <a:pPr>
              <a:lnSpc>
                <a:spcPct val="130000"/>
              </a:lnSpc>
            </a:pPr>
            <a:r>
              <a:rPr lang="nl-NL" sz="3200"/>
              <a:t>Bước 5. Xây dựng hướng dẫn chấm (đáp án) và thang </a:t>
            </a:r>
            <a:r>
              <a:rPr lang="nl-NL" sz="3200" smtClean="0"/>
              <a:t>điểm</a:t>
            </a:r>
          </a:p>
          <a:p>
            <a:pPr>
              <a:lnSpc>
                <a:spcPct val="130000"/>
              </a:lnSpc>
            </a:pPr>
            <a:r>
              <a:rPr lang="nl-NL" sz="3200" smtClean="0"/>
              <a:t>Bước 6. </a:t>
            </a:r>
            <a:r>
              <a:rPr lang="nl-NL" sz="3200" spc="-100" smtClean="0"/>
              <a:t>Rà soát, đánh giá và chỉnh sửa đề kiểm tra</a:t>
            </a:r>
            <a:endParaRPr lang="en-US" sz="3200" spc="-100"/>
          </a:p>
          <a:p>
            <a:pPr>
              <a:lnSpc>
                <a:spcPct val="130000"/>
              </a:lnSpc>
            </a:pPr>
            <a:endParaRPr lang="en-US" sz="3200" smtClean="0"/>
          </a:p>
          <a:p>
            <a:pPr>
              <a:lnSpc>
                <a:spcPct val="130000"/>
              </a:lnSpc>
            </a:pP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915240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mtClean="0"/>
              <a:t>Bước 1. Xác định mục tiêu/mục đích của kiểm tra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001000" cy="5257800"/>
          </a:xfrm>
        </p:spPr>
        <p:txBody>
          <a:bodyPr>
            <a:noAutofit/>
          </a:bodyPr>
          <a:lstStyle/>
          <a:p>
            <a:r>
              <a:rPr lang="nl-NL" sz="3200" smtClean="0"/>
              <a:t>Cung </a:t>
            </a:r>
            <a:r>
              <a:rPr lang="nl-NL" sz="3200"/>
              <a:t>cấp thông tin phản hồi về sự tiến bộ và kết quả học tập </a:t>
            </a:r>
            <a:r>
              <a:rPr lang="nl-NL" sz="3200" smtClean="0"/>
              <a:t>của </a:t>
            </a:r>
            <a:r>
              <a:rPr lang="nl-NL" sz="3200"/>
              <a:t>học </a:t>
            </a:r>
            <a:r>
              <a:rPr lang="nl-NL" sz="3200" smtClean="0"/>
              <a:t>sinh</a:t>
            </a:r>
          </a:p>
          <a:p>
            <a:r>
              <a:rPr lang="nl-NL" sz="3200" smtClean="0"/>
              <a:t>Bám </a:t>
            </a:r>
            <a:r>
              <a:rPr lang="nl-NL" sz="3200"/>
              <a:t>sát mục tiêu và nội dung dạy học của Chương trình tiếng Anh </a:t>
            </a:r>
            <a:r>
              <a:rPr lang="nl-NL" sz="3200" smtClean="0"/>
              <a:t>THPT</a:t>
            </a:r>
          </a:p>
          <a:p>
            <a:r>
              <a:rPr lang="nl-NL" sz="3200"/>
              <a:t>Đ</a:t>
            </a:r>
            <a:r>
              <a:rPr lang="nl-NL" sz="3200" smtClean="0"/>
              <a:t>ánh </a:t>
            </a:r>
            <a:r>
              <a:rPr lang="nl-NL" sz="3200"/>
              <a:t>giá thường xuyên (formative assessment) và đánh giá định kì (summative assessment</a:t>
            </a:r>
            <a:r>
              <a:rPr lang="nl-NL" sz="3200" smtClean="0"/>
              <a:t>)</a:t>
            </a:r>
          </a:p>
          <a:p>
            <a:r>
              <a:rPr lang="nl-NL" sz="3200" smtClean="0"/>
              <a:t>Các </a:t>
            </a:r>
            <a:r>
              <a:rPr lang="nl-NL" sz="3200"/>
              <a:t>hình thức </a:t>
            </a:r>
            <a:r>
              <a:rPr lang="nl-NL" sz="3200" smtClean="0"/>
              <a:t>như </a:t>
            </a:r>
            <a:r>
              <a:rPr lang="nl-NL" sz="3200"/>
              <a:t>định lượng (cho điểm) và định tính (nhận xét, xếp loại), đánh giá của giáo viên và tự đánh giá của học sinh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515210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nl-NL" dirty="0" err="1" smtClean="0"/>
              <a:t>Bước</a:t>
            </a:r>
            <a:r>
              <a:rPr lang="nl-NL" dirty="0" smtClean="0"/>
              <a:t> 2. </a:t>
            </a:r>
            <a:r>
              <a:rPr lang="nl-NL" dirty="0" err="1" smtClean="0"/>
              <a:t>Xác</a:t>
            </a:r>
            <a:r>
              <a:rPr lang="nl-NL" dirty="0" smtClean="0"/>
              <a:t> </a:t>
            </a:r>
            <a:r>
              <a:rPr lang="nl-NL" dirty="0" err="1" smtClean="0"/>
              <a:t>định</a:t>
            </a:r>
            <a:r>
              <a:rPr lang="nl-NL" dirty="0" smtClean="0"/>
              <a:t> </a:t>
            </a:r>
            <a:r>
              <a:rPr lang="nl-NL" dirty="0" err="1" smtClean="0"/>
              <a:t>hình</a:t>
            </a:r>
            <a:r>
              <a:rPr lang="nl-NL" dirty="0" smtClean="0"/>
              <a:t> </a:t>
            </a:r>
            <a:r>
              <a:rPr lang="nl-NL" dirty="0" err="1" smtClean="0"/>
              <a:t>thức</a:t>
            </a:r>
            <a:r>
              <a:rPr lang="nl-NL" dirty="0" smtClean="0"/>
              <a:t> </a:t>
            </a:r>
            <a:r>
              <a:rPr lang="nl-NL" dirty="0" err="1" smtClean="0"/>
              <a:t>đề</a:t>
            </a:r>
            <a:r>
              <a:rPr lang="nl-NL" dirty="0" smtClean="0"/>
              <a:t> </a:t>
            </a:r>
            <a:r>
              <a:rPr lang="nl-NL" dirty="0" err="1" smtClean="0"/>
              <a:t>kiểm</a:t>
            </a:r>
            <a:r>
              <a:rPr lang="nl-NL" dirty="0" smtClean="0"/>
              <a:t> 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305800" cy="5181600"/>
          </a:xfrm>
        </p:spPr>
        <p:txBody>
          <a:bodyPr>
            <a:normAutofit lnSpcReduction="10000"/>
          </a:bodyPr>
          <a:lstStyle/>
          <a:p>
            <a:r>
              <a:rPr lang="nl-NL" sz="2800" dirty="0" err="1" smtClean="0"/>
              <a:t>Xác</a:t>
            </a:r>
            <a:r>
              <a:rPr lang="nl-NL" sz="2800" dirty="0" smtClean="0"/>
              <a:t> </a:t>
            </a:r>
            <a:r>
              <a:rPr lang="nl-NL" sz="2800" dirty="0" err="1"/>
              <a:t>định</a:t>
            </a:r>
            <a:r>
              <a:rPr lang="nl-NL" sz="2800" dirty="0"/>
              <a:t> </a:t>
            </a:r>
            <a:r>
              <a:rPr lang="nl-NL" sz="2800" dirty="0" err="1"/>
              <a:t>tỉ</a:t>
            </a:r>
            <a:r>
              <a:rPr lang="nl-NL" sz="2800" dirty="0"/>
              <a:t> </a:t>
            </a:r>
            <a:r>
              <a:rPr lang="nl-NL" sz="2800" dirty="0" err="1"/>
              <a:t>lệ</a:t>
            </a:r>
            <a:r>
              <a:rPr lang="nl-NL" sz="2800" dirty="0"/>
              <a:t>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câu</a:t>
            </a:r>
            <a:r>
              <a:rPr lang="nl-NL" sz="2800" dirty="0"/>
              <a:t> </a:t>
            </a:r>
            <a:r>
              <a:rPr lang="nl-NL" sz="2800" dirty="0" err="1"/>
              <a:t>hỏi</a:t>
            </a:r>
            <a:r>
              <a:rPr lang="nl-NL" sz="2800" dirty="0"/>
              <a:t>, </a:t>
            </a:r>
            <a:r>
              <a:rPr lang="nl-NL" sz="2800" dirty="0" err="1"/>
              <a:t>bài</a:t>
            </a:r>
            <a:r>
              <a:rPr lang="nl-NL" sz="2800" dirty="0"/>
              <a:t> </a:t>
            </a:r>
            <a:r>
              <a:rPr lang="nl-NL" sz="2800" dirty="0" err="1"/>
              <a:t>tập</a:t>
            </a:r>
            <a:r>
              <a:rPr lang="nl-NL" sz="2800" dirty="0"/>
              <a:t> </a:t>
            </a:r>
            <a:r>
              <a:rPr lang="nl-NL" sz="2800" dirty="0" err="1"/>
              <a:t>theo</a:t>
            </a:r>
            <a:r>
              <a:rPr lang="nl-NL" sz="2800" dirty="0"/>
              <a:t> 4 </a:t>
            </a:r>
            <a:r>
              <a:rPr lang="nl-NL" sz="2800" dirty="0" err="1"/>
              <a:t>mức</a:t>
            </a:r>
            <a:r>
              <a:rPr lang="nl-NL" sz="2800" dirty="0"/>
              <a:t> </a:t>
            </a:r>
            <a:r>
              <a:rPr lang="nl-NL" sz="2800" dirty="0" err="1"/>
              <a:t>độ</a:t>
            </a:r>
            <a:r>
              <a:rPr lang="nl-NL" sz="2800" dirty="0"/>
              <a:t> </a:t>
            </a:r>
            <a:r>
              <a:rPr lang="nl-NL" sz="2800" dirty="0" err="1"/>
              <a:t>yêu</a:t>
            </a:r>
            <a:r>
              <a:rPr lang="nl-NL" sz="2800" dirty="0"/>
              <a:t> </a:t>
            </a:r>
            <a:r>
              <a:rPr lang="nl-NL" sz="2800" dirty="0" err="1"/>
              <a:t>cầu</a:t>
            </a:r>
            <a:r>
              <a:rPr lang="nl-NL" sz="2800" dirty="0"/>
              <a:t> </a:t>
            </a:r>
            <a:r>
              <a:rPr lang="nl-NL" sz="2800" dirty="0" err="1"/>
              <a:t>trong</a:t>
            </a:r>
            <a:r>
              <a:rPr lang="nl-NL" sz="2800" dirty="0"/>
              <a:t>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bài</a:t>
            </a:r>
            <a:r>
              <a:rPr lang="nl-NL" sz="2800" dirty="0"/>
              <a:t> </a:t>
            </a:r>
            <a:r>
              <a:rPr lang="nl-NL" sz="2800" dirty="0" err="1"/>
              <a:t>kiểm</a:t>
            </a:r>
            <a:r>
              <a:rPr lang="nl-NL" sz="2800" dirty="0"/>
              <a:t> tra </a:t>
            </a:r>
            <a:r>
              <a:rPr lang="nl-NL" sz="2800" dirty="0" err="1"/>
              <a:t>trên</a:t>
            </a:r>
            <a:r>
              <a:rPr lang="nl-NL" sz="2800" dirty="0"/>
              <a:t> </a:t>
            </a:r>
            <a:r>
              <a:rPr lang="nl-NL" sz="2800" dirty="0" err="1"/>
              <a:t>nguyên</a:t>
            </a:r>
            <a:r>
              <a:rPr lang="nl-NL" sz="2800" dirty="0"/>
              <a:t> </a:t>
            </a:r>
            <a:r>
              <a:rPr lang="nl-NL" sz="2800" dirty="0" err="1"/>
              <a:t>tắc</a:t>
            </a:r>
            <a:r>
              <a:rPr lang="nl-NL" sz="2800" dirty="0"/>
              <a:t> </a:t>
            </a:r>
            <a:r>
              <a:rPr lang="nl-NL" sz="2800" dirty="0" err="1"/>
              <a:t>đảm</a:t>
            </a:r>
            <a:r>
              <a:rPr lang="nl-NL" sz="2800" dirty="0"/>
              <a:t> </a:t>
            </a:r>
            <a:r>
              <a:rPr lang="nl-NL" sz="2800" dirty="0" err="1"/>
              <a:t>bảo</a:t>
            </a:r>
            <a:r>
              <a:rPr lang="nl-NL" sz="2800" dirty="0"/>
              <a:t> </a:t>
            </a:r>
            <a:r>
              <a:rPr lang="nl-NL" sz="2800" dirty="0" err="1"/>
              <a:t>sự</a:t>
            </a:r>
            <a:r>
              <a:rPr lang="nl-NL" sz="2800" dirty="0"/>
              <a:t> </a:t>
            </a:r>
            <a:r>
              <a:rPr lang="nl-NL" sz="2800" dirty="0" err="1"/>
              <a:t>phù</a:t>
            </a:r>
            <a:r>
              <a:rPr lang="nl-NL" sz="2800" dirty="0"/>
              <a:t> </a:t>
            </a:r>
            <a:r>
              <a:rPr lang="nl-NL" sz="2800" dirty="0" err="1"/>
              <a:t>hợp</a:t>
            </a:r>
            <a:r>
              <a:rPr lang="nl-NL" sz="2800" dirty="0"/>
              <a:t> </a:t>
            </a:r>
            <a:r>
              <a:rPr lang="nl-NL" sz="2800" dirty="0" err="1"/>
              <a:t>với</a:t>
            </a:r>
            <a:r>
              <a:rPr lang="nl-NL" sz="2800" dirty="0"/>
              <a:t> </a:t>
            </a:r>
            <a:r>
              <a:rPr lang="nl-NL" sz="2800" dirty="0" err="1"/>
              <a:t>đối</a:t>
            </a:r>
            <a:r>
              <a:rPr lang="nl-NL" sz="2800" dirty="0"/>
              <a:t> </a:t>
            </a:r>
            <a:r>
              <a:rPr lang="nl-NL" sz="2800" dirty="0" err="1"/>
              <a:t>tượng</a:t>
            </a:r>
            <a:r>
              <a:rPr lang="nl-NL" sz="2800" dirty="0"/>
              <a:t> </a:t>
            </a:r>
            <a:r>
              <a:rPr lang="nl-NL" sz="2800" dirty="0" err="1"/>
              <a:t>học</a:t>
            </a:r>
            <a:r>
              <a:rPr lang="nl-NL" sz="2800" dirty="0"/>
              <a:t> </a:t>
            </a:r>
            <a:r>
              <a:rPr lang="nl-NL" sz="2800" dirty="0" err="1"/>
              <a:t>sinh</a:t>
            </a:r>
            <a:r>
              <a:rPr lang="nl-NL" sz="2800" dirty="0"/>
              <a:t> </a:t>
            </a:r>
            <a:r>
              <a:rPr lang="nl-NL" sz="2800" dirty="0" err="1"/>
              <a:t>và</a:t>
            </a:r>
            <a:r>
              <a:rPr lang="nl-NL" sz="2800" dirty="0"/>
              <a:t> </a:t>
            </a:r>
            <a:r>
              <a:rPr lang="nl-NL" sz="2800" dirty="0" err="1"/>
              <a:t>tăng</a:t>
            </a:r>
            <a:r>
              <a:rPr lang="nl-NL" sz="2800" dirty="0"/>
              <a:t> </a:t>
            </a:r>
            <a:r>
              <a:rPr lang="nl-NL" sz="2800" dirty="0" err="1"/>
              <a:t>dần</a:t>
            </a:r>
            <a:r>
              <a:rPr lang="nl-NL" sz="2800" dirty="0"/>
              <a:t> </a:t>
            </a:r>
            <a:r>
              <a:rPr lang="nl-NL" sz="2800" dirty="0" err="1"/>
              <a:t>tỉ</a:t>
            </a:r>
            <a:r>
              <a:rPr lang="nl-NL" sz="2800" dirty="0"/>
              <a:t> </a:t>
            </a:r>
            <a:r>
              <a:rPr lang="nl-NL" sz="2800" dirty="0" err="1"/>
              <a:t>lệ</a:t>
            </a:r>
            <a:r>
              <a:rPr lang="nl-NL" sz="2800" dirty="0"/>
              <a:t>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câu</a:t>
            </a:r>
            <a:r>
              <a:rPr lang="nl-NL" sz="2800" dirty="0"/>
              <a:t> </a:t>
            </a:r>
            <a:r>
              <a:rPr lang="nl-NL" sz="2800" dirty="0" err="1"/>
              <a:t>hỏi</a:t>
            </a:r>
            <a:r>
              <a:rPr lang="nl-NL" sz="2800" dirty="0"/>
              <a:t>, </a:t>
            </a:r>
            <a:r>
              <a:rPr lang="nl-NL" sz="2800" dirty="0" err="1"/>
              <a:t>bài</a:t>
            </a:r>
            <a:r>
              <a:rPr lang="nl-NL" sz="2800" dirty="0"/>
              <a:t> </a:t>
            </a:r>
            <a:r>
              <a:rPr lang="nl-NL" sz="2800" dirty="0" err="1"/>
              <a:t>tập</a:t>
            </a:r>
            <a:r>
              <a:rPr lang="nl-NL" sz="2800" dirty="0"/>
              <a:t> </a:t>
            </a:r>
            <a:r>
              <a:rPr lang="nl-NL" sz="2800" dirty="0" err="1"/>
              <a:t>ở</a:t>
            </a:r>
            <a:r>
              <a:rPr lang="nl-NL" sz="2800" dirty="0"/>
              <a:t> </a:t>
            </a:r>
            <a:r>
              <a:rPr lang="nl-NL" sz="2800" dirty="0" err="1"/>
              <a:t>mức</a:t>
            </a:r>
            <a:r>
              <a:rPr lang="nl-NL" sz="2800" dirty="0"/>
              <a:t> </a:t>
            </a:r>
            <a:r>
              <a:rPr lang="nl-NL" sz="2800" dirty="0" err="1"/>
              <a:t>độ</a:t>
            </a:r>
            <a:r>
              <a:rPr lang="nl-NL" sz="2800" dirty="0"/>
              <a:t> </a:t>
            </a:r>
            <a:r>
              <a:rPr lang="nl-NL" sz="2800" dirty="0" err="1"/>
              <a:t>yêu</a:t>
            </a:r>
            <a:r>
              <a:rPr lang="nl-NL" sz="2800" dirty="0"/>
              <a:t> </a:t>
            </a:r>
            <a:r>
              <a:rPr lang="nl-NL" sz="2800" dirty="0" err="1"/>
              <a:t>cầu</a:t>
            </a:r>
            <a:r>
              <a:rPr lang="nl-NL" sz="2800" dirty="0"/>
              <a:t> </a:t>
            </a:r>
            <a:r>
              <a:rPr lang="nl-NL" sz="2800" dirty="0" err="1"/>
              <a:t>vận</a:t>
            </a:r>
            <a:r>
              <a:rPr lang="nl-NL" sz="2800" dirty="0"/>
              <a:t> </a:t>
            </a:r>
            <a:r>
              <a:rPr lang="nl-NL" sz="2800" dirty="0" err="1"/>
              <a:t>dụng</a:t>
            </a:r>
            <a:r>
              <a:rPr lang="nl-NL" sz="2800" dirty="0"/>
              <a:t>, </a:t>
            </a:r>
            <a:r>
              <a:rPr lang="nl-NL" sz="2800" dirty="0" err="1"/>
              <a:t>vận</a:t>
            </a:r>
            <a:r>
              <a:rPr lang="nl-NL" sz="2800" dirty="0"/>
              <a:t> </a:t>
            </a:r>
            <a:r>
              <a:rPr lang="nl-NL" sz="2800" dirty="0" err="1"/>
              <a:t>dụng</a:t>
            </a:r>
            <a:r>
              <a:rPr lang="nl-NL" sz="2800" dirty="0"/>
              <a:t> </a:t>
            </a:r>
            <a:r>
              <a:rPr lang="nl-NL" sz="2800" dirty="0" smtClean="0"/>
              <a:t>cao.</a:t>
            </a:r>
          </a:p>
          <a:p>
            <a:r>
              <a:rPr lang="nl-NL" sz="2800" dirty="0" err="1"/>
              <a:t>Kết</a:t>
            </a:r>
            <a:r>
              <a:rPr lang="nl-NL" sz="2800" dirty="0"/>
              <a:t> </a:t>
            </a:r>
            <a:r>
              <a:rPr lang="nl-NL" sz="2800" dirty="0" err="1"/>
              <a:t>hợp</a:t>
            </a:r>
            <a:r>
              <a:rPr lang="nl-NL" sz="2800" dirty="0"/>
              <a:t> </a:t>
            </a:r>
            <a:r>
              <a:rPr lang="nl-NL" sz="2800" dirty="0" err="1" smtClean="0"/>
              <a:t>hợp</a:t>
            </a:r>
            <a:r>
              <a:rPr lang="nl-NL" sz="2800" dirty="0" smtClean="0"/>
              <a:t> </a:t>
            </a:r>
            <a:r>
              <a:rPr lang="nl-NL" sz="2800" dirty="0" err="1"/>
              <a:t>lí</a:t>
            </a:r>
            <a:r>
              <a:rPr lang="nl-NL" sz="2800" dirty="0"/>
              <a:t> </a:t>
            </a:r>
            <a:r>
              <a:rPr lang="nl-NL" sz="2800" dirty="0" err="1"/>
              <a:t>giữa</a:t>
            </a:r>
            <a:r>
              <a:rPr lang="nl-NL" sz="2800" dirty="0"/>
              <a:t> </a:t>
            </a:r>
            <a:r>
              <a:rPr lang="nl-NL" sz="2800" dirty="0" err="1"/>
              <a:t>hình</a:t>
            </a:r>
            <a:r>
              <a:rPr lang="nl-NL" sz="2800" dirty="0"/>
              <a:t> </a:t>
            </a:r>
            <a:r>
              <a:rPr lang="nl-NL" sz="2800" dirty="0" err="1"/>
              <a:t>thức</a:t>
            </a:r>
            <a:r>
              <a:rPr lang="nl-NL" sz="2800" dirty="0"/>
              <a:t> </a:t>
            </a:r>
            <a:r>
              <a:rPr lang="nl-NL" sz="2800" dirty="0" err="1"/>
              <a:t>trắc</a:t>
            </a:r>
            <a:r>
              <a:rPr lang="nl-NL" sz="2800" dirty="0"/>
              <a:t> </a:t>
            </a:r>
            <a:r>
              <a:rPr lang="nl-NL" sz="2800" dirty="0" err="1"/>
              <a:t>nghiệm</a:t>
            </a:r>
            <a:r>
              <a:rPr lang="nl-NL" sz="2800" dirty="0"/>
              <a:t> </a:t>
            </a:r>
            <a:r>
              <a:rPr lang="nl-NL" sz="2800" dirty="0" err="1"/>
              <a:t>tự</a:t>
            </a:r>
            <a:r>
              <a:rPr lang="nl-NL" sz="2800" dirty="0"/>
              <a:t> </a:t>
            </a:r>
            <a:r>
              <a:rPr lang="nl-NL" sz="2800" dirty="0" err="1"/>
              <a:t>luận</a:t>
            </a:r>
            <a:r>
              <a:rPr lang="nl-NL" sz="2800" dirty="0"/>
              <a:t> </a:t>
            </a:r>
            <a:r>
              <a:rPr lang="nl-NL" sz="2800" dirty="0" err="1"/>
              <a:t>với</a:t>
            </a:r>
            <a:r>
              <a:rPr lang="nl-NL" sz="2800" dirty="0"/>
              <a:t> </a:t>
            </a:r>
            <a:r>
              <a:rPr lang="nl-NL" sz="2800" dirty="0" err="1"/>
              <a:t>trắc</a:t>
            </a:r>
            <a:r>
              <a:rPr lang="nl-NL" sz="2800" dirty="0"/>
              <a:t> </a:t>
            </a:r>
            <a:r>
              <a:rPr lang="nl-NL" sz="2800" dirty="0" err="1"/>
              <a:t>nghiệm</a:t>
            </a:r>
            <a:r>
              <a:rPr lang="nl-NL" sz="2800" dirty="0"/>
              <a:t> </a:t>
            </a:r>
            <a:r>
              <a:rPr lang="nl-NL" sz="2800" dirty="0" err="1"/>
              <a:t>khách</a:t>
            </a:r>
            <a:r>
              <a:rPr lang="nl-NL" sz="2800" dirty="0"/>
              <a:t> </a:t>
            </a:r>
            <a:r>
              <a:rPr lang="nl-NL" sz="2800" dirty="0" err="1"/>
              <a:t>quan</a:t>
            </a:r>
            <a:r>
              <a:rPr lang="nl-NL" sz="2800" dirty="0"/>
              <a:t>, </a:t>
            </a:r>
            <a:r>
              <a:rPr lang="nl-NL" sz="2800" dirty="0" err="1"/>
              <a:t>giữa</a:t>
            </a:r>
            <a:r>
              <a:rPr lang="nl-NL" sz="2800" dirty="0"/>
              <a:t> </a:t>
            </a:r>
            <a:r>
              <a:rPr lang="nl-NL" sz="2800" dirty="0" err="1"/>
              <a:t>kiểm</a:t>
            </a:r>
            <a:r>
              <a:rPr lang="nl-NL" sz="2800" dirty="0"/>
              <a:t> tra </a:t>
            </a:r>
            <a:r>
              <a:rPr lang="nl-NL" sz="2800" dirty="0" err="1"/>
              <a:t>lí</a:t>
            </a:r>
            <a:r>
              <a:rPr lang="nl-NL" sz="2800" dirty="0"/>
              <a:t> </a:t>
            </a:r>
            <a:r>
              <a:rPr lang="nl-NL" sz="2800" dirty="0" err="1"/>
              <a:t>thuyết</a:t>
            </a:r>
            <a:r>
              <a:rPr lang="nl-NL" sz="2800" dirty="0"/>
              <a:t> </a:t>
            </a:r>
            <a:r>
              <a:rPr lang="nl-NL" sz="2800" dirty="0" err="1"/>
              <a:t>và</a:t>
            </a:r>
            <a:r>
              <a:rPr lang="nl-NL" sz="2800" dirty="0"/>
              <a:t> </a:t>
            </a:r>
            <a:r>
              <a:rPr lang="nl-NL" sz="2800" dirty="0" err="1"/>
              <a:t>kiểm</a:t>
            </a:r>
            <a:r>
              <a:rPr lang="nl-NL" sz="2800" dirty="0"/>
              <a:t> tra </a:t>
            </a:r>
            <a:r>
              <a:rPr lang="nl-NL" sz="2800" dirty="0" err="1"/>
              <a:t>thực</a:t>
            </a:r>
            <a:r>
              <a:rPr lang="nl-NL" sz="2800" dirty="0"/>
              <a:t> </a:t>
            </a:r>
            <a:r>
              <a:rPr lang="nl-NL" sz="2800" dirty="0" err="1" smtClean="0"/>
              <a:t>hành</a:t>
            </a:r>
            <a:r>
              <a:rPr lang="nl-NL" sz="2800" dirty="0" smtClean="0"/>
              <a:t>; </a:t>
            </a:r>
            <a:r>
              <a:rPr lang="nl-NL" sz="2800" dirty="0" err="1" smtClean="0"/>
              <a:t>nâng</a:t>
            </a:r>
            <a:r>
              <a:rPr lang="nl-NL" sz="2800" dirty="0" smtClean="0"/>
              <a:t> </a:t>
            </a:r>
            <a:r>
              <a:rPr lang="nl-NL" sz="2800" dirty="0"/>
              <a:t>cao </a:t>
            </a:r>
            <a:r>
              <a:rPr lang="nl-NL" sz="2800" dirty="0" err="1"/>
              <a:t>yêu</a:t>
            </a:r>
            <a:r>
              <a:rPr lang="nl-NL" sz="2800" dirty="0"/>
              <a:t> </a:t>
            </a:r>
            <a:r>
              <a:rPr lang="nl-NL" sz="2800" dirty="0" err="1"/>
              <a:t>cầu</a:t>
            </a:r>
            <a:r>
              <a:rPr lang="nl-NL" sz="2800" dirty="0"/>
              <a:t> </a:t>
            </a:r>
            <a:r>
              <a:rPr lang="nl-NL" sz="2800" dirty="0" err="1"/>
              <a:t>vận</a:t>
            </a:r>
            <a:r>
              <a:rPr lang="nl-NL" sz="2800" dirty="0"/>
              <a:t> </a:t>
            </a:r>
            <a:r>
              <a:rPr lang="nl-NL" sz="2800" dirty="0" err="1"/>
              <a:t>dụng</a:t>
            </a:r>
            <a:r>
              <a:rPr lang="nl-NL" sz="2800" dirty="0"/>
              <a:t> </a:t>
            </a:r>
            <a:r>
              <a:rPr lang="nl-NL" sz="2800" dirty="0" err="1"/>
              <a:t>kiến</a:t>
            </a:r>
            <a:r>
              <a:rPr lang="nl-NL" sz="2800" dirty="0"/>
              <a:t> </a:t>
            </a:r>
            <a:r>
              <a:rPr lang="nl-NL" sz="2800" dirty="0" err="1"/>
              <a:t>thức</a:t>
            </a:r>
            <a:r>
              <a:rPr lang="nl-NL" sz="2800" dirty="0"/>
              <a:t> </a:t>
            </a:r>
            <a:r>
              <a:rPr lang="nl-NL" sz="2800" dirty="0" err="1"/>
              <a:t>liên</a:t>
            </a:r>
            <a:r>
              <a:rPr lang="nl-NL" sz="2800" dirty="0"/>
              <a:t> </a:t>
            </a:r>
            <a:r>
              <a:rPr lang="nl-NL" sz="2800" dirty="0" err="1"/>
              <a:t>môn</a:t>
            </a:r>
            <a:r>
              <a:rPr lang="nl-NL" sz="2800" dirty="0"/>
              <a:t> </a:t>
            </a:r>
            <a:r>
              <a:rPr lang="nl-NL" sz="2800" dirty="0" err="1"/>
              <a:t>vào</a:t>
            </a:r>
            <a:r>
              <a:rPr lang="nl-NL" sz="2800" dirty="0"/>
              <a:t> </a:t>
            </a:r>
            <a:r>
              <a:rPr lang="nl-NL" sz="2800" dirty="0" err="1"/>
              <a:t>thực</a:t>
            </a:r>
            <a:r>
              <a:rPr lang="nl-NL" sz="2800" dirty="0"/>
              <a:t> </a:t>
            </a:r>
            <a:r>
              <a:rPr lang="nl-NL" sz="2800" dirty="0" err="1"/>
              <a:t>tiễn</a:t>
            </a:r>
            <a:r>
              <a:rPr lang="nl-NL" sz="2800" dirty="0"/>
              <a:t>; </a:t>
            </a:r>
            <a:r>
              <a:rPr lang="nl-NL" sz="2800" dirty="0" err="1"/>
              <a:t>tăng</a:t>
            </a:r>
            <a:r>
              <a:rPr lang="nl-NL" sz="2800" dirty="0"/>
              <a:t> </a:t>
            </a:r>
            <a:r>
              <a:rPr lang="nl-NL" sz="2800" dirty="0" err="1"/>
              <a:t>cường</a:t>
            </a:r>
            <a:r>
              <a:rPr lang="nl-NL" sz="2800" dirty="0"/>
              <a:t> ra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câu</a:t>
            </a:r>
            <a:r>
              <a:rPr lang="nl-NL" sz="2800" dirty="0"/>
              <a:t> </a:t>
            </a:r>
            <a:r>
              <a:rPr lang="nl-NL" sz="2800" dirty="0" err="1"/>
              <a:t>hỏi</a:t>
            </a:r>
            <a:r>
              <a:rPr lang="nl-NL" sz="2800" dirty="0"/>
              <a:t> </a:t>
            </a:r>
            <a:r>
              <a:rPr lang="nl-NL" sz="2800" dirty="0" err="1"/>
              <a:t>mở</a:t>
            </a:r>
            <a:r>
              <a:rPr lang="nl-NL" sz="2800" dirty="0"/>
              <a:t>, </a:t>
            </a:r>
            <a:r>
              <a:rPr lang="nl-NL" sz="2800" dirty="0" err="1"/>
              <a:t>gắn</a:t>
            </a:r>
            <a:r>
              <a:rPr lang="nl-NL" sz="2800" dirty="0"/>
              <a:t> </a:t>
            </a:r>
            <a:r>
              <a:rPr lang="nl-NL" sz="2800" dirty="0" err="1"/>
              <a:t>với</a:t>
            </a:r>
            <a:r>
              <a:rPr lang="nl-NL" sz="2800" dirty="0"/>
              <a:t> </a:t>
            </a:r>
            <a:r>
              <a:rPr lang="nl-NL" sz="2800" dirty="0" err="1"/>
              <a:t>thời</a:t>
            </a:r>
            <a:r>
              <a:rPr lang="nl-NL" sz="2800" dirty="0"/>
              <a:t> </a:t>
            </a:r>
            <a:r>
              <a:rPr lang="nl-NL" sz="2800" dirty="0" err="1"/>
              <a:t>sự</a:t>
            </a:r>
            <a:r>
              <a:rPr lang="nl-NL" sz="2800" dirty="0"/>
              <a:t> </a:t>
            </a:r>
            <a:r>
              <a:rPr lang="nl-NL" sz="2800" dirty="0" err="1"/>
              <a:t>quê</a:t>
            </a:r>
            <a:r>
              <a:rPr lang="nl-NL" sz="2800" dirty="0"/>
              <a:t> </a:t>
            </a:r>
            <a:r>
              <a:rPr lang="nl-NL" sz="2800" dirty="0" err="1"/>
              <a:t>hương</a:t>
            </a:r>
            <a:r>
              <a:rPr lang="nl-NL" sz="2800" dirty="0"/>
              <a:t>, </a:t>
            </a:r>
            <a:r>
              <a:rPr lang="nl-NL" sz="2800" dirty="0" err="1"/>
              <a:t>đất</a:t>
            </a:r>
            <a:r>
              <a:rPr lang="nl-NL" sz="2800" dirty="0"/>
              <a:t> </a:t>
            </a:r>
            <a:r>
              <a:rPr lang="nl-NL" sz="2800" dirty="0" err="1"/>
              <a:t>nước</a:t>
            </a:r>
            <a:r>
              <a:rPr lang="nl-NL" sz="2800" dirty="0"/>
              <a:t> </a:t>
            </a:r>
            <a:r>
              <a:rPr lang="nl-NL" sz="2800" dirty="0" err="1"/>
              <a:t>đối</a:t>
            </a:r>
            <a:r>
              <a:rPr lang="nl-NL" sz="2800" dirty="0"/>
              <a:t> </a:t>
            </a:r>
            <a:r>
              <a:rPr lang="nl-NL" sz="2800" dirty="0" err="1"/>
              <a:t>với</a:t>
            </a:r>
            <a:r>
              <a:rPr lang="nl-NL" sz="2800" dirty="0"/>
              <a:t>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môn</a:t>
            </a:r>
            <a:r>
              <a:rPr lang="nl-NL" sz="2800" dirty="0"/>
              <a:t> </a:t>
            </a:r>
            <a:r>
              <a:rPr lang="nl-NL" sz="2800" dirty="0" err="1"/>
              <a:t>khoa</a:t>
            </a:r>
            <a:r>
              <a:rPr lang="nl-NL" sz="2800" dirty="0"/>
              <a:t> </a:t>
            </a:r>
            <a:r>
              <a:rPr lang="nl-NL" sz="2800" dirty="0" err="1"/>
              <a:t>học</a:t>
            </a:r>
            <a:r>
              <a:rPr lang="nl-NL" sz="2800" dirty="0"/>
              <a:t> </a:t>
            </a:r>
            <a:r>
              <a:rPr lang="nl-NL" sz="2800" dirty="0" err="1"/>
              <a:t>xã</a:t>
            </a:r>
            <a:r>
              <a:rPr lang="nl-NL" sz="2800" dirty="0"/>
              <a:t> </a:t>
            </a:r>
            <a:r>
              <a:rPr lang="nl-NL" sz="2800" dirty="0" err="1"/>
              <a:t>hội</a:t>
            </a:r>
            <a:r>
              <a:rPr lang="nl-NL" sz="2800" dirty="0"/>
              <a:t> </a:t>
            </a:r>
            <a:r>
              <a:rPr lang="nl-NL" sz="2800" dirty="0" err="1"/>
              <a:t>và</a:t>
            </a:r>
            <a:r>
              <a:rPr lang="nl-NL" sz="2800" dirty="0"/>
              <a:t> </a:t>
            </a:r>
            <a:r>
              <a:rPr lang="nl-NL" sz="2800" dirty="0" err="1"/>
              <a:t>nhân</a:t>
            </a:r>
            <a:r>
              <a:rPr lang="nl-NL" sz="2800" dirty="0"/>
              <a:t> </a:t>
            </a:r>
            <a:r>
              <a:rPr lang="nl-NL" sz="2800" dirty="0" err="1"/>
              <a:t>văn</a:t>
            </a:r>
            <a:r>
              <a:rPr lang="nl-NL" sz="2800" dirty="0"/>
              <a:t> </a:t>
            </a:r>
            <a:r>
              <a:rPr lang="nl-NL" sz="2800" dirty="0" err="1"/>
              <a:t>để</a:t>
            </a:r>
            <a:r>
              <a:rPr lang="nl-NL" sz="2800" dirty="0"/>
              <a:t> </a:t>
            </a:r>
            <a:r>
              <a:rPr lang="nl-NL" sz="2800" dirty="0" err="1"/>
              <a:t>học</a:t>
            </a:r>
            <a:r>
              <a:rPr lang="nl-NL" sz="2800" dirty="0"/>
              <a:t> </a:t>
            </a:r>
            <a:r>
              <a:rPr lang="nl-NL" sz="2800" dirty="0" err="1"/>
              <a:t>sinh</a:t>
            </a:r>
            <a:r>
              <a:rPr lang="nl-NL" sz="2800" dirty="0"/>
              <a:t> </a:t>
            </a:r>
            <a:r>
              <a:rPr lang="nl-NL" sz="2800" dirty="0" err="1"/>
              <a:t>được</a:t>
            </a:r>
            <a:r>
              <a:rPr lang="nl-NL" sz="2800" dirty="0"/>
              <a:t> </a:t>
            </a:r>
            <a:r>
              <a:rPr lang="nl-NL" sz="2800" dirty="0" err="1"/>
              <a:t>bày</a:t>
            </a:r>
            <a:r>
              <a:rPr lang="nl-NL" sz="2800" dirty="0"/>
              <a:t> </a:t>
            </a:r>
            <a:r>
              <a:rPr lang="nl-NL" sz="2800" dirty="0" err="1"/>
              <a:t>tỏ</a:t>
            </a:r>
            <a:r>
              <a:rPr lang="nl-NL" sz="2800" dirty="0"/>
              <a:t> </a:t>
            </a:r>
            <a:r>
              <a:rPr lang="nl-NL" sz="2800" dirty="0" err="1"/>
              <a:t>chính</a:t>
            </a:r>
            <a:r>
              <a:rPr lang="nl-NL" sz="2800" dirty="0"/>
              <a:t> </a:t>
            </a:r>
            <a:r>
              <a:rPr lang="nl-NL" sz="2800" dirty="0" err="1"/>
              <a:t>kiến</a:t>
            </a:r>
            <a:r>
              <a:rPr lang="nl-NL" sz="2800" dirty="0"/>
              <a:t> </a:t>
            </a:r>
            <a:r>
              <a:rPr lang="nl-NL" sz="2800" dirty="0" err="1"/>
              <a:t>của</a:t>
            </a:r>
            <a:r>
              <a:rPr lang="nl-NL" sz="2800" dirty="0"/>
              <a:t> </a:t>
            </a:r>
            <a:r>
              <a:rPr lang="nl-NL" sz="2800" dirty="0" err="1"/>
              <a:t>mình</a:t>
            </a:r>
            <a:r>
              <a:rPr lang="nl-NL" sz="2800" dirty="0"/>
              <a:t> </a:t>
            </a:r>
            <a:r>
              <a:rPr lang="nl-NL" sz="2800" dirty="0" err="1"/>
              <a:t>về</a:t>
            </a:r>
            <a:r>
              <a:rPr lang="nl-NL" sz="2800" dirty="0"/>
              <a:t> </a:t>
            </a:r>
            <a:r>
              <a:rPr lang="nl-NL" sz="2800" dirty="0" err="1"/>
              <a:t>các</a:t>
            </a:r>
            <a:r>
              <a:rPr lang="nl-NL" sz="2800" dirty="0"/>
              <a:t> </a:t>
            </a:r>
            <a:r>
              <a:rPr lang="nl-NL" sz="2800" dirty="0" err="1"/>
              <a:t>vấn</a:t>
            </a:r>
            <a:r>
              <a:rPr lang="nl-NL" sz="2800" dirty="0"/>
              <a:t> </a:t>
            </a:r>
            <a:r>
              <a:rPr lang="nl-NL" sz="2800" dirty="0" err="1"/>
              <a:t>đề</a:t>
            </a:r>
            <a:r>
              <a:rPr lang="nl-NL" sz="2800" dirty="0"/>
              <a:t> </a:t>
            </a:r>
            <a:r>
              <a:rPr lang="nl-NL" sz="2800" dirty="0" err="1"/>
              <a:t>kinh</a:t>
            </a:r>
            <a:r>
              <a:rPr lang="nl-NL" sz="2800" dirty="0"/>
              <a:t> </a:t>
            </a:r>
            <a:r>
              <a:rPr lang="nl-NL" sz="2800" dirty="0" err="1"/>
              <a:t>tế</a:t>
            </a:r>
            <a:r>
              <a:rPr lang="nl-NL" sz="2800" dirty="0"/>
              <a:t>, </a:t>
            </a:r>
            <a:r>
              <a:rPr lang="nl-NL" sz="2800" dirty="0" err="1"/>
              <a:t>chính</a:t>
            </a:r>
            <a:r>
              <a:rPr lang="nl-NL" sz="2800" dirty="0"/>
              <a:t> </a:t>
            </a:r>
            <a:r>
              <a:rPr lang="nl-NL" sz="2800" dirty="0" err="1"/>
              <a:t>trị</a:t>
            </a:r>
            <a:r>
              <a:rPr lang="nl-NL" sz="2800" dirty="0"/>
              <a:t>, </a:t>
            </a:r>
            <a:r>
              <a:rPr lang="nl-NL" sz="2800" dirty="0" err="1"/>
              <a:t>xã</a:t>
            </a:r>
            <a:r>
              <a:rPr lang="nl-NL" sz="2800" dirty="0"/>
              <a:t> </a:t>
            </a:r>
            <a:r>
              <a:rPr lang="nl-NL" sz="2800" dirty="0" err="1" smtClean="0"/>
              <a:t>hội</a:t>
            </a:r>
            <a:r>
              <a:rPr lang="nl-NL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9851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382000" cy="1143000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Bước</a:t>
            </a:r>
            <a:r>
              <a:rPr lang="nl-NL" dirty="0"/>
              <a:t> 3. </a:t>
            </a:r>
            <a:r>
              <a:rPr lang="nl-NL" dirty="0" err="1"/>
              <a:t>Xây</a:t>
            </a:r>
            <a:r>
              <a:rPr lang="nl-NL" dirty="0"/>
              <a:t> </a:t>
            </a:r>
            <a:r>
              <a:rPr lang="nl-NL" dirty="0" err="1"/>
              <a:t>dựng</a:t>
            </a:r>
            <a:r>
              <a:rPr lang="nl-NL" dirty="0"/>
              <a:t> ma </a:t>
            </a:r>
            <a:r>
              <a:rPr lang="nl-NL" dirty="0" err="1"/>
              <a:t>trận</a:t>
            </a:r>
            <a:r>
              <a:rPr lang="nl-NL" dirty="0"/>
              <a:t> </a:t>
            </a:r>
            <a:r>
              <a:rPr lang="nl-NL" dirty="0" err="1"/>
              <a:t>đề</a:t>
            </a:r>
            <a:r>
              <a:rPr lang="nl-NL" dirty="0"/>
              <a:t> </a:t>
            </a:r>
            <a:r>
              <a:rPr lang="nl-NL" dirty="0" err="1"/>
              <a:t>kiểm</a:t>
            </a:r>
            <a:r>
              <a:rPr lang="nl-NL" dirty="0"/>
              <a:t> </a:t>
            </a:r>
            <a:r>
              <a:rPr lang="nl-NL" dirty="0" smtClean="0"/>
              <a:t>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3820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Ma </a:t>
            </a:r>
            <a:r>
              <a:rPr lang="en-US" sz="2800" dirty="0" err="1" smtClean="0"/>
              <a:t>trận</a:t>
            </a:r>
            <a:r>
              <a:rPr lang="en-US" sz="2800" dirty="0" smtClean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chiều</a:t>
            </a:r>
            <a:r>
              <a:rPr lang="en-US" sz="2800" dirty="0"/>
              <a:t>,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chiều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hay </a:t>
            </a:r>
            <a:r>
              <a:rPr lang="en-US" sz="2800" dirty="0" err="1"/>
              <a:t>mạch</a:t>
            </a:r>
            <a:r>
              <a:rPr lang="en-US" sz="2800" dirty="0"/>
              <a:t> </a:t>
            </a:r>
            <a:r>
              <a:rPr lang="en-US" sz="2800" dirty="0" err="1"/>
              <a:t>kiến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, </a:t>
            </a:r>
            <a:r>
              <a:rPr lang="en-US" sz="2800" dirty="0" err="1"/>
              <a:t>kĩ</a:t>
            </a:r>
            <a:r>
              <a:rPr lang="en-US" sz="2800" dirty="0"/>
              <a:t> </a:t>
            </a:r>
            <a:r>
              <a:rPr lang="en-US" sz="2800" dirty="0" err="1"/>
              <a:t>năng</a:t>
            </a:r>
            <a:r>
              <a:rPr lang="en-US" sz="2800" dirty="0"/>
              <a:t>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, </a:t>
            </a:r>
            <a:r>
              <a:rPr lang="en-US" sz="2800" dirty="0" err="1"/>
              <a:t>chiều</a:t>
            </a:r>
            <a:r>
              <a:rPr lang="en-US" sz="2800" dirty="0"/>
              <a:t> </a:t>
            </a:r>
            <a:r>
              <a:rPr lang="en-US" sz="2800" dirty="0" err="1"/>
              <a:t>kia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mức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duy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: </a:t>
            </a:r>
            <a:r>
              <a:rPr lang="en-US" sz="2800" dirty="0" err="1"/>
              <a:t>nhận</a:t>
            </a:r>
            <a:r>
              <a:rPr lang="en-US" sz="2800" dirty="0"/>
              <a:t> </a:t>
            </a:r>
            <a:r>
              <a:rPr lang="en-US" sz="2800" dirty="0" err="1"/>
              <a:t>biết</a:t>
            </a:r>
            <a:r>
              <a:rPr lang="en-US" sz="2800" dirty="0"/>
              <a:t>,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(</a:t>
            </a:r>
            <a:r>
              <a:rPr lang="en-US" sz="2800" dirty="0" err="1"/>
              <a:t>gồm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ở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thấp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vận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ở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). </a:t>
            </a:r>
            <a:endParaRPr lang="en-US" sz="2800" dirty="0" smtClean="0"/>
          </a:p>
          <a:p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ô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chuẩn</a:t>
            </a:r>
            <a:r>
              <a:rPr lang="en-US" sz="2800" dirty="0"/>
              <a:t> </a:t>
            </a:r>
            <a:r>
              <a:rPr lang="en-US" sz="2800" dirty="0" err="1"/>
              <a:t>kiến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kĩ</a:t>
            </a:r>
            <a:r>
              <a:rPr lang="en-US" sz="2800" dirty="0"/>
              <a:t> </a:t>
            </a:r>
            <a:r>
              <a:rPr lang="en-US" sz="2800" dirty="0" err="1"/>
              <a:t>năng</a:t>
            </a:r>
            <a:r>
              <a:rPr lang="en-US" sz="2800" dirty="0"/>
              <a:t> </a:t>
            </a:r>
            <a:r>
              <a:rPr lang="en-US" sz="2800" dirty="0" err="1"/>
              <a:t>chương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, </a:t>
            </a:r>
            <a:r>
              <a:rPr lang="en-US" sz="2800" dirty="0" err="1"/>
              <a:t>tỉ</a:t>
            </a:r>
            <a:r>
              <a:rPr lang="en-US" sz="2800" dirty="0"/>
              <a:t> </a:t>
            </a:r>
            <a:r>
              <a:rPr lang="en-US" sz="2800" dirty="0" err="1"/>
              <a:t>lệ</a:t>
            </a:r>
            <a:r>
              <a:rPr lang="en-US" sz="2800" dirty="0"/>
              <a:t> %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,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câu</a:t>
            </a:r>
            <a:r>
              <a:rPr lang="en-US" sz="2800" dirty="0"/>
              <a:t> </a:t>
            </a:r>
            <a:r>
              <a:rPr lang="en-US" sz="2800" dirty="0" err="1"/>
              <a:t>hỏi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tổng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câu</a:t>
            </a:r>
            <a:r>
              <a:rPr lang="en-US" sz="2800" dirty="0"/>
              <a:t> </a:t>
            </a:r>
            <a:r>
              <a:rPr lang="en-US" sz="2800" dirty="0" err="1"/>
              <a:t>hỏi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câu</a:t>
            </a:r>
            <a:r>
              <a:rPr lang="en-US" sz="2800" dirty="0"/>
              <a:t> </a:t>
            </a:r>
            <a:r>
              <a:rPr lang="en-US" sz="2800" dirty="0" err="1"/>
              <a:t>hỏi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từng</a:t>
            </a:r>
            <a:r>
              <a:rPr lang="en-US" sz="2800" dirty="0"/>
              <a:t> </a:t>
            </a:r>
            <a:r>
              <a:rPr lang="en-US" sz="2800" dirty="0" err="1"/>
              <a:t>ô</a:t>
            </a:r>
            <a:r>
              <a:rPr lang="en-US" sz="2800" dirty="0"/>
              <a:t> </a:t>
            </a:r>
            <a:r>
              <a:rPr lang="en-US" sz="2800" dirty="0" err="1"/>
              <a:t>phụ</a:t>
            </a:r>
            <a:r>
              <a:rPr lang="en-US" sz="2800" dirty="0"/>
              <a:t> </a:t>
            </a:r>
            <a:r>
              <a:rPr lang="en-US" sz="2800" dirty="0" err="1"/>
              <a:t>thuộc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mức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trọng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chuẩn</a:t>
            </a:r>
            <a:r>
              <a:rPr lang="en-US" sz="2800" dirty="0"/>
              <a:t>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đánh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,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kiểm</a:t>
            </a:r>
            <a:r>
              <a:rPr lang="en-US" sz="2800" dirty="0"/>
              <a:t> </a:t>
            </a:r>
            <a:r>
              <a:rPr lang="en-US" sz="2800" dirty="0" err="1"/>
              <a:t>tra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trọng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định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từng</a:t>
            </a:r>
            <a:r>
              <a:rPr lang="en-US" sz="2800" dirty="0"/>
              <a:t> </a:t>
            </a:r>
            <a:r>
              <a:rPr lang="en-US" sz="2800" dirty="0" err="1"/>
              <a:t>mạch</a:t>
            </a:r>
            <a:r>
              <a:rPr lang="en-US" sz="2800" dirty="0"/>
              <a:t> </a:t>
            </a:r>
            <a:r>
              <a:rPr lang="en-US" sz="2800" dirty="0" err="1"/>
              <a:t>kiến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, </a:t>
            </a:r>
            <a:r>
              <a:rPr lang="en-US" sz="2800" dirty="0" err="1"/>
              <a:t>từng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nhận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0248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mtClean="0"/>
              <a:t>Yêu cầu khi xây dựng ma trận đề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545" y="1563189"/>
            <a:ext cx="86106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1</a:t>
            </a:r>
            <a:r>
              <a:rPr lang="en-US" sz="3200" dirty="0"/>
              <a:t>. </a:t>
            </a:r>
            <a:r>
              <a:rPr lang="en-US" sz="3200" spc="-150" dirty="0" err="1"/>
              <a:t>Công</a:t>
            </a:r>
            <a:r>
              <a:rPr lang="en-US" sz="3200" spc="-150" dirty="0"/>
              <a:t> </a:t>
            </a:r>
            <a:r>
              <a:rPr lang="en-US" sz="3200" spc="-150" dirty="0" err="1"/>
              <a:t>cụ</a:t>
            </a:r>
            <a:r>
              <a:rPr lang="en-US" sz="3200" spc="-150" dirty="0"/>
              <a:t> </a:t>
            </a:r>
            <a:r>
              <a:rPr lang="en-US" sz="3200" spc="-150" dirty="0" err="1"/>
              <a:t>lập</a:t>
            </a:r>
            <a:r>
              <a:rPr lang="en-US" sz="3200" spc="-150" dirty="0"/>
              <a:t> </a:t>
            </a:r>
            <a:r>
              <a:rPr lang="en-US" sz="3200" spc="-150" dirty="0" err="1"/>
              <a:t>kế</a:t>
            </a:r>
            <a:r>
              <a:rPr lang="en-US" sz="3200" spc="-150" dirty="0"/>
              <a:t> </a:t>
            </a:r>
            <a:r>
              <a:rPr lang="en-US" sz="3200" spc="-150" dirty="0" err="1"/>
              <a:t>hoạch</a:t>
            </a:r>
            <a:r>
              <a:rPr lang="en-US" sz="3200" spc="-150" dirty="0"/>
              <a:t> </a:t>
            </a:r>
            <a:r>
              <a:rPr lang="en-US" sz="3200" spc="-150" dirty="0" err="1"/>
              <a:t>kiểm</a:t>
            </a:r>
            <a:r>
              <a:rPr lang="en-US" sz="3200" spc="-150" dirty="0"/>
              <a:t> </a:t>
            </a:r>
            <a:r>
              <a:rPr lang="en-US" sz="3200" spc="-150" dirty="0" err="1"/>
              <a:t>tra</a:t>
            </a:r>
            <a:r>
              <a:rPr lang="en-US" sz="3200" spc="-150" dirty="0"/>
              <a:t> - </a:t>
            </a:r>
            <a:r>
              <a:rPr lang="en-US" sz="3200" spc="-150" dirty="0" err="1"/>
              <a:t>trước</a:t>
            </a:r>
            <a:r>
              <a:rPr lang="en-US" sz="3200" spc="-150" dirty="0"/>
              <a:t> </a:t>
            </a:r>
            <a:r>
              <a:rPr lang="en-US" sz="3200" spc="-150" dirty="0" err="1"/>
              <a:t>kỳ</a:t>
            </a:r>
            <a:r>
              <a:rPr lang="en-US" sz="3200" spc="-150" dirty="0"/>
              <a:t> </a:t>
            </a:r>
            <a:r>
              <a:rPr lang="en-US" sz="3200" spc="-150" dirty="0" err="1"/>
              <a:t>kiểm</a:t>
            </a:r>
            <a:r>
              <a:rPr lang="en-US" sz="3200" spc="-150" dirty="0"/>
              <a:t> </a:t>
            </a:r>
            <a:r>
              <a:rPr lang="en-US" sz="3200" spc="-150" dirty="0" err="1"/>
              <a:t>tra</a:t>
            </a:r>
            <a:endParaRPr lang="en-US" sz="3200" spc="-150" dirty="0"/>
          </a:p>
          <a:p>
            <a:pPr lvl="1"/>
            <a:r>
              <a:rPr lang="en-US" sz="3000" spc="-130" dirty="0" err="1"/>
              <a:t>Đảm</a:t>
            </a:r>
            <a:r>
              <a:rPr lang="en-US" sz="3000" spc="-130" dirty="0"/>
              <a:t> </a:t>
            </a:r>
            <a:r>
              <a:rPr lang="en-US" sz="3000" spc="-130" dirty="0" err="1"/>
              <a:t>bảo</a:t>
            </a:r>
            <a:r>
              <a:rPr lang="en-US" sz="3000" spc="-130" dirty="0"/>
              <a:t> </a:t>
            </a:r>
            <a:r>
              <a:rPr lang="en-US" sz="3000" spc="-130" dirty="0" err="1"/>
              <a:t>các</a:t>
            </a:r>
            <a:r>
              <a:rPr lang="en-US" sz="3000" spc="-130" dirty="0"/>
              <a:t> </a:t>
            </a:r>
            <a:r>
              <a:rPr lang="en-US" sz="3000" spc="-130" dirty="0" err="1"/>
              <a:t>cấp</a:t>
            </a:r>
            <a:r>
              <a:rPr lang="en-US" sz="3000" spc="-130" dirty="0"/>
              <a:t> </a:t>
            </a:r>
            <a:r>
              <a:rPr lang="en-US" sz="3000" spc="-130" dirty="0" err="1"/>
              <a:t>độ</a:t>
            </a:r>
            <a:r>
              <a:rPr lang="en-US" sz="3000" spc="-130" dirty="0"/>
              <a:t> </a:t>
            </a:r>
            <a:r>
              <a:rPr lang="en-US" sz="3000" spc="-130" dirty="0" err="1"/>
              <a:t>tư</a:t>
            </a:r>
            <a:r>
              <a:rPr lang="en-US" sz="3000" spc="-130" dirty="0"/>
              <a:t> </a:t>
            </a:r>
            <a:r>
              <a:rPr lang="en-US" sz="3000" spc="-130" dirty="0" err="1"/>
              <a:t>duy</a:t>
            </a:r>
            <a:r>
              <a:rPr lang="en-US" sz="3000" spc="-130" dirty="0"/>
              <a:t> </a:t>
            </a:r>
            <a:r>
              <a:rPr lang="en-US" sz="3000" spc="-130" dirty="0" err="1"/>
              <a:t>cần</a:t>
            </a:r>
            <a:r>
              <a:rPr lang="en-US" sz="3000" spc="-130" dirty="0"/>
              <a:t> </a:t>
            </a:r>
            <a:r>
              <a:rPr lang="en-US" sz="3000" spc="-130" dirty="0" err="1"/>
              <a:t>thiết</a:t>
            </a:r>
            <a:r>
              <a:rPr lang="en-US" sz="3000" spc="-130" dirty="0"/>
              <a:t> </a:t>
            </a:r>
            <a:r>
              <a:rPr lang="en-US" sz="3000" spc="-130" dirty="0" err="1"/>
              <a:t>được</a:t>
            </a:r>
            <a:r>
              <a:rPr lang="en-US" sz="3000" spc="-130" dirty="0"/>
              <a:t> </a:t>
            </a:r>
            <a:r>
              <a:rPr lang="en-US" sz="3000" spc="-130" dirty="0" err="1"/>
              <a:t>đánh</a:t>
            </a:r>
            <a:r>
              <a:rPr lang="en-US" sz="3000" spc="-130" dirty="0"/>
              <a:t> </a:t>
            </a:r>
            <a:r>
              <a:rPr lang="en-US" sz="3000" spc="-130" dirty="0" err="1"/>
              <a:t>giá</a:t>
            </a:r>
            <a:r>
              <a:rPr lang="en-US" sz="3000" spc="-130" dirty="0"/>
              <a:t>.</a:t>
            </a:r>
          </a:p>
          <a:p>
            <a:pPr lvl="1"/>
            <a:r>
              <a:rPr lang="en-US" sz="3000" dirty="0" err="1"/>
              <a:t>Đảm</a:t>
            </a:r>
            <a:r>
              <a:rPr lang="en-US" sz="3000" dirty="0"/>
              <a:t> </a:t>
            </a:r>
            <a:r>
              <a:rPr lang="en-US" sz="3000" dirty="0" err="1"/>
              <a:t>bảo</a:t>
            </a:r>
            <a:r>
              <a:rPr lang="en-US" sz="3000" dirty="0"/>
              <a:t> </a:t>
            </a:r>
            <a:r>
              <a:rPr lang="en-US" sz="3000" dirty="0" err="1"/>
              <a:t>nội</a:t>
            </a:r>
            <a:r>
              <a:rPr lang="en-US" sz="3000" dirty="0"/>
              <a:t> dung </a:t>
            </a:r>
            <a:r>
              <a:rPr lang="en-US" sz="3000" dirty="0" err="1"/>
              <a:t>chương</a:t>
            </a:r>
            <a:r>
              <a:rPr lang="en-US" sz="3000" dirty="0"/>
              <a:t> </a:t>
            </a:r>
            <a:r>
              <a:rPr lang="en-US" sz="3000" dirty="0" err="1"/>
              <a:t>trình</a:t>
            </a:r>
            <a:r>
              <a:rPr lang="en-US" sz="3000" dirty="0"/>
              <a:t> </a:t>
            </a:r>
            <a:r>
              <a:rPr lang="en-US" sz="3000" dirty="0" err="1"/>
              <a:t>quan</a:t>
            </a:r>
            <a:r>
              <a:rPr lang="en-US" sz="3000" dirty="0"/>
              <a:t> </a:t>
            </a:r>
            <a:r>
              <a:rPr lang="en-US" sz="3000" dirty="0" err="1"/>
              <a:t>trọng</a:t>
            </a:r>
            <a:r>
              <a:rPr lang="en-US" sz="3000" dirty="0"/>
              <a:t> </a:t>
            </a:r>
            <a:r>
              <a:rPr lang="en-US" sz="3000" dirty="0" err="1"/>
              <a:t>được</a:t>
            </a:r>
            <a:r>
              <a:rPr lang="en-US" sz="3000" dirty="0"/>
              <a:t> </a:t>
            </a:r>
            <a:r>
              <a:rPr lang="en-US" sz="3000" dirty="0" err="1"/>
              <a:t>đánh</a:t>
            </a:r>
            <a:r>
              <a:rPr lang="en-US" sz="3000" dirty="0"/>
              <a:t> </a:t>
            </a:r>
            <a:r>
              <a:rPr lang="en-US" sz="3000" dirty="0" err="1"/>
              <a:t>giá</a:t>
            </a:r>
            <a:r>
              <a:rPr lang="en-US" sz="3000" dirty="0"/>
              <a:t>.</a:t>
            </a:r>
          </a:p>
          <a:p>
            <a:pPr marL="0" indent="0">
              <a:buNone/>
            </a:pPr>
            <a:r>
              <a:rPr lang="en-US" sz="3200" dirty="0" smtClean="0"/>
              <a:t>2</a:t>
            </a:r>
            <a:r>
              <a:rPr lang="en-US" sz="3200" dirty="0"/>
              <a:t>. </a:t>
            </a:r>
            <a:r>
              <a:rPr lang="en-US" sz="3200" dirty="0" err="1"/>
              <a:t>Công</a:t>
            </a:r>
            <a:r>
              <a:rPr lang="en-US" sz="3200" dirty="0"/>
              <a:t> </a:t>
            </a:r>
            <a:r>
              <a:rPr lang="en-US" sz="3200" dirty="0" err="1"/>
              <a:t>cụ</a:t>
            </a:r>
            <a:r>
              <a:rPr lang="en-US" sz="3200" dirty="0"/>
              <a:t> </a:t>
            </a:r>
            <a:r>
              <a:rPr lang="en-US" sz="3200" dirty="0" err="1"/>
              <a:t>đánh</a:t>
            </a:r>
            <a:r>
              <a:rPr lang="en-US" sz="3200" dirty="0"/>
              <a:t> </a:t>
            </a:r>
            <a:r>
              <a:rPr lang="en-US" sz="3200" dirty="0" err="1"/>
              <a:t>giá</a:t>
            </a:r>
            <a:r>
              <a:rPr lang="en-US" sz="3200" dirty="0"/>
              <a:t> </a:t>
            </a:r>
            <a:r>
              <a:rPr lang="en-US" sz="3200" dirty="0" err="1"/>
              <a:t>chất</a:t>
            </a:r>
            <a:r>
              <a:rPr lang="en-US" sz="3200" dirty="0"/>
              <a:t> </a:t>
            </a:r>
            <a:r>
              <a:rPr lang="en-US" sz="3200" dirty="0" err="1"/>
              <a:t>lượng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bài</a:t>
            </a:r>
            <a:r>
              <a:rPr lang="en-US" sz="3200" dirty="0"/>
              <a:t> </a:t>
            </a:r>
            <a:r>
              <a:rPr lang="en-US" sz="3200" dirty="0" err="1"/>
              <a:t>kiểm</a:t>
            </a:r>
            <a:r>
              <a:rPr lang="en-US" sz="3200" dirty="0"/>
              <a:t> </a:t>
            </a:r>
            <a:r>
              <a:rPr lang="en-US" sz="3200" dirty="0" err="1"/>
              <a:t>tra</a:t>
            </a:r>
            <a:r>
              <a:rPr lang="en-US" sz="3200" dirty="0"/>
              <a:t> </a:t>
            </a:r>
            <a:r>
              <a:rPr lang="en-US" sz="3200" dirty="0" smtClean="0"/>
              <a:t>      </a:t>
            </a:r>
          </a:p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</a:t>
            </a:r>
            <a:r>
              <a:rPr lang="en-US" sz="3200" dirty="0" err="1" smtClean="0"/>
              <a:t>sẵn</a:t>
            </a:r>
            <a:r>
              <a:rPr lang="en-US" sz="3200" dirty="0" smtClean="0"/>
              <a:t> </a:t>
            </a:r>
            <a:r>
              <a:rPr lang="en-US" sz="3200" dirty="0" err="1"/>
              <a:t>có</a:t>
            </a:r>
            <a:r>
              <a:rPr lang="en-US" sz="3200" dirty="0"/>
              <a:t> - </a:t>
            </a:r>
            <a:r>
              <a:rPr lang="en-US" sz="3200" dirty="0" err="1"/>
              <a:t>sau</a:t>
            </a:r>
            <a:r>
              <a:rPr lang="en-US" sz="3200" dirty="0"/>
              <a:t> </a:t>
            </a:r>
            <a:r>
              <a:rPr lang="en-US" sz="3200" dirty="0" err="1"/>
              <a:t>kỳ</a:t>
            </a:r>
            <a:r>
              <a:rPr lang="en-US" sz="3200" dirty="0"/>
              <a:t> </a:t>
            </a:r>
            <a:r>
              <a:rPr lang="en-US" sz="3200" dirty="0" err="1"/>
              <a:t>kiểm</a:t>
            </a:r>
            <a:r>
              <a:rPr lang="en-US" sz="3200" dirty="0"/>
              <a:t> </a:t>
            </a:r>
            <a:r>
              <a:rPr lang="en-US" sz="3200" dirty="0" err="1"/>
              <a:t>tra</a:t>
            </a:r>
            <a:r>
              <a:rPr lang="en-US" sz="3200" dirty="0"/>
              <a:t>.</a:t>
            </a:r>
          </a:p>
          <a:p>
            <a:pPr lvl="1"/>
            <a:r>
              <a:rPr lang="en-US" sz="3000" spc="-150" dirty="0" err="1"/>
              <a:t>Kế</a:t>
            </a:r>
            <a:r>
              <a:rPr lang="en-US" sz="3000" spc="-150" dirty="0"/>
              <a:t> </a:t>
            </a:r>
            <a:r>
              <a:rPr lang="en-US" sz="3000" spc="-150" dirty="0" err="1"/>
              <a:t>hoạch</a:t>
            </a:r>
            <a:r>
              <a:rPr lang="en-US" sz="3000" spc="-150" dirty="0"/>
              <a:t> </a:t>
            </a:r>
            <a:r>
              <a:rPr lang="en-US" sz="3000" spc="-150" dirty="0" err="1"/>
              <a:t>kiểm</a:t>
            </a:r>
            <a:r>
              <a:rPr lang="en-US" sz="3000" spc="-150" dirty="0"/>
              <a:t> </a:t>
            </a:r>
            <a:r>
              <a:rPr lang="en-US" sz="3000" spc="-150" dirty="0" err="1"/>
              <a:t>tra</a:t>
            </a:r>
            <a:r>
              <a:rPr lang="en-US" sz="3000" spc="-150" dirty="0"/>
              <a:t> ban </a:t>
            </a:r>
            <a:r>
              <a:rPr lang="en-US" sz="3000" spc="-150" dirty="0" err="1" smtClean="0"/>
              <a:t>đầu</a:t>
            </a:r>
            <a:r>
              <a:rPr lang="en-US" sz="3000" spc="-150" dirty="0" smtClean="0"/>
              <a:t> </a:t>
            </a:r>
            <a:r>
              <a:rPr lang="en-US" sz="3000" spc="-150" dirty="0" err="1"/>
              <a:t>được</a:t>
            </a:r>
            <a:r>
              <a:rPr lang="en-US" sz="3000" spc="-150" dirty="0"/>
              <a:t> </a:t>
            </a:r>
            <a:r>
              <a:rPr lang="en-US" sz="3000" spc="-150" dirty="0" err="1"/>
              <a:t>thực</a:t>
            </a:r>
            <a:r>
              <a:rPr lang="en-US" sz="3000" spc="-150" dirty="0"/>
              <a:t> </a:t>
            </a:r>
            <a:r>
              <a:rPr lang="en-US" sz="3000" spc="-150" dirty="0" err="1"/>
              <a:t>hiện</a:t>
            </a:r>
            <a:r>
              <a:rPr lang="en-US" sz="3000" spc="-150" dirty="0"/>
              <a:t> hay </a:t>
            </a:r>
            <a:r>
              <a:rPr lang="en-US" sz="3000" spc="-150" dirty="0" err="1"/>
              <a:t>không</a:t>
            </a:r>
            <a:r>
              <a:rPr lang="en-US" sz="3000" spc="-150" dirty="0"/>
              <a:t>?</a:t>
            </a:r>
          </a:p>
          <a:p>
            <a:pPr lvl="1"/>
            <a:r>
              <a:rPr lang="en-US" sz="3000" dirty="0" err="1"/>
              <a:t>Nội</a:t>
            </a:r>
            <a:r>
              <a:rPr lang="en-US" sz="3000" dirty="0"/>
              <a:t> dung </a:t>
            </a:r>
            <a:r>
              <a:rPr lang="en-US" sz="3000" dirty="0" err="1"/>
              <a:t>chương</a:t>
            </a:r>
            <a:r>
              <a:rPr lang="en-US" sz="3000" dirty="0"/>
              <a:t> </a:t>
            </a:r>
            <a:r>
              <a:rPr lang="en-US" sz="3000" dirty="0" err="1"/>
              <a:t>trình</a:t>
            </a:r>
            <a:r>
              <a:rPr lang="en-US" sz="3000" dirty="0"/>
              <a:t> </a:t>
            </a:r>
            <a:r>
              <a:rPr lang="en-US" sz="3000" dirty="0" err="1"/>
              <a:t>và</a:t>
            </a:r>
            <a:r>
              <a:rPr lang="en-US" sz="3000" dirty="0"/>
              <a:t> </a:t>
            </a:r>
            <a:r>
              <a:rPr lang="en-US" sz="3000" dirty="0" err="1"/>
              <a:t>cấp</a:t>
            </a:r>
            <a:r>
              <a:rPr lang="en-US" sz="3000" dirty="0"/>
              <a:t> </a:t>
            </a:r>
            <a:r>
              <a:rPr lang="en-US" sz="3000" dirty="0" err="1"/>
              <a:t>độ</a:t>
            </a:r>
            <a:r>
              <a:rPr lang="en-US" sz="3000" dirty="0"/>
              <a:t> </a:t>
            </a:r>
            <a:r>
              <a:rPr lang="en-US" sz="3000" dirty="0" err="1"/>
              <a:t>tư</a:t>
            </a:r>
            <a:r>
              <a:rPr lang="en-US" sz="3000" dirty="0"/>
              <a:t> </a:t>
            </a:r>
            <a:r>
              <a:rPr lang="en-US" sz="3000" dirty="0" err="1"/>
              <a:t>duy</a:t>
            </a:r>
            <a:r>
              <a:rPr lang="en-US" sz="3000" dirty="0"/>
              <a:t> </a:t>
            </a:r>
            <a:r>
              <a:rPr lang="en-US" sz="3000" dirty="0" err="1" smtClean="0"/>
              <a:t>nào</a:t>
            </a:r>
            <a:r>
              <a:rPr lang="en-US" sz="3000" dirty="0" smtClean="0"/>
              <a:t> </a:t>
            </a:r>
            <a:r>
              <a:rPr lang="en-US" sz="3000" dirty="0" err="1"/>
              <a:t>được</a:t>
            </a:r>
            <a:r>
              <a:rPr lang="en-US" sz="3000" dirty="0"/>
              <a:t> </a:t>
            </a:r>
            <a:r>
              <a:rPr lang="en-US" sz="3000" dirty="0" err="1"/>
              <a:t>đánh</a:t>
            </a:r>
            <a:r>
              <a:rPr lang="en-US" sz="3000" dirty="0"/>
              <a:t> </a:t>
            </a:r>
            <a:r>
              <a:rPr lang="en-US" sz="3000" dirty="0" err="1"/>
              <a:t>giá</a:t>
            </a:r>
            <a:r>
              <a:rPr lang="en-US" sz="3000" dirty="0"/>
              <a:t>?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85375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1295400"/>
            <a:ext cx="8610600" cy="5257800"/>
          </a:xfrm>
        </p:spPr>
        <p:txBody>
          <a:bodyPr>
            <a:normAutofit lnSpcReduction="10000"/>
          </a:bodyPr>
          <a:lstStyle/>
          <a:p>
            <a:r>
              <a:rPr lang="en-US" sz="3200" smtClean="0"/>
              <a:t>Có cấu </a:t>
            </a:r>
            <a:r>
              <a:rPr lang="en-US" sz="3200"/>
              <a:t>trúc hợp lý, cân </a:t>
            </a:r>
            <a:r>
              <a:rPr lang="en-US" sz="3200" smtClean="0"/>
              <a:t>đối, </a:t>
            </a:r>
            <a:r>
              <a:rPr lang="en-US" sz="3200"/>
              <a:t>xác định được đầy đủ các nội dung cần kiểm tra. </a:t>
            </a:r>
            <a:r>
              <a:rPr lang="en-US" sz="3200" smtClean="0"/>
              <a:t>Qua </a:t>
            </a:r>
            <a:r>
              <a:rPr lang="en-US" sz="3200"/>
              <a:t>ma trận, có thể đánh giá được đề kiểm tra có toàn diện và tổng hợp được những phạm vi kiến thức, kỹ năng </a:t>
            </a:r>
            <a:r>
              <a:rPr lang="en-US" sz="3200" smtClean="0"/>
              <a:t>và có </a:t>
            </a:r>
            <a:r>
              <a:rPr lang="en-US" sz="3200"/>
              <a:t>phân hóa được năng lực học sinh không.</a:t>
            </a:r>
          </a:p>
          <a:p>
            <a:r>
              <a:rPr lang="en-US" sz="3200" smtClean="0"/>
              <a:t>Thể </a:t>
            </a:r>
            <a:r>
              <a:rPr lang="en-US" sz="3200"/>
              <a:t>hiện được số lượng những câu hỏi đảm bảo cân đối về thời lượng cũng như mức độ quan trọng của từng nội dung đã học. </a:t>
            </a:r>
            <a:endParaRPr lang="en-US" sz="3200" smtClean="0"/>
          </a:p>
          <a:p>
            <a:r>
              <a:rPr lang="en-US" sz="3200" smtClean="0"/>
              <a:t>Thể </a:t>
            </a:r>
            <a:r>
              <a:rPr lang="en-US" sz="3200"/>
              <a:t>hiện cụ thể các yêu </a:t>
            </a:r>
            <a:r>
              <a:rPr lang="en-US" sz="3200" smtClean="0"/>
              <a:t>cầu </a:t>
            </a:r>
            <a:r>
              <a:rPr lang="en-US" sz="3200"/>
              <a:t>về mức độ tư duy của mỗi nội dung cần kiểm tra.</a:t>
            </a:r>
          </a:p>
        </p:txBody>
      </p:sp>
    </p:spTree>
    <p:extLst>
      <p:ext uri="{BB962C8B-B14F-4D97-AF65-F5344CB8AC3E}">
        <p14:creationId xmlns:p14="http://schemas.microsoft.com/office/powerpoint/2010/main" val="417435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vi-VN" smtClean="0"/>
              <a:t>Quy trình và kĩ thuật xây dựng ma trận đề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762000"/>
            <a:ext cx="8382000" cy="5257800"/>
          </a:xfrm>
        </p:spPr>
        <p:txBody>
          <a:bodyPr>
            <a:noAutofit/>
          </a:bodyPr>
          <a:lstStyle/>
          <a:p>
            <a:r>
              <a:rPr lang="en-US" sz="2900" smtClean="0"/>
              <a:t>Những </a:t>
            </a:r>
            <a:r>
              <a:rPr lang="en-US" sz="2900"/>
              <a:t>chuẩn được chọn để đánh giá phải có vai trò quan trọng trong chương trình môn học. </a:t>
            </a:r>
            <a:r>
              <a:rPr lang="en-US" sz="2900" smtClean="0"/>
              <a:t>chuẩn được </a:t>
            </a:r>
            <a:r>
              <a:rPr lang="en-US" sz="2900"/>
              <a:t>coi là quan trọng: </a:t>
            </a:r>
            <a:endParaRPr lang="en-US" sz="2900" smtClean="0"/>
          </a:p>
          <a:p>
            <a:pPr lvl="1"/>
            <a:r>
              <a:rPr lang="en-US" sz="2900" smtClean="0"/>
              <a:t>(</a:t>
            </a:r>
            <a:r>
              <a:rPr lang="en-US" sz="2900"/>
              <a:t>i) Nếu học sinh không đạt chuẩn này rất khó có thể đạt được các chuẩn khác của chương trình; </a:t>
            </a:r>
            <a:endParaRPr lang="en-US" sz="2900" smtClean="0"/>
          </a:p>
          <a:p>
            <a:pPr lvl="1"/>
            <a:r>
              <a:rPr lang="en-US" sz="2900" smtClean="0"/>
              <a:t>(</a:t>
            </a:r>
            <a:r>
              <a:rPr lang="en-US" sz="2900"/>
              <a:t>ii) Thời lượng dành cho việc đạt chuẩn này tương đối nhiều so với thời lượng dành cho các vấn đề khác.</a:t>
            </a:r>
          </a:p>
          <a:p>
            <a:pPr algn="just"/>
            <a:r>
              <a:rPr lang="en-US" sz="2900" smtClean="0"/>
              <a:t>Phải </a:t>
            </a:r>
            <a:r>
              <a:rPr lang="en-US" sz="2900"/>
              <a:t>chọn những chuẩn đại diện cho tất cả các mức độ mục tiêu cần đạt đã quy định trong chương trình. Trong đó, tập trung nhiều hơn ở những chuẩn kỹ năng và đòi hỏi mức độ tư duy cao (thông hiểu, vận dụng).</a:t>
            </a:r>
          </a:p>
        </p:txBody>
      </p:sp>
    </p:spTree>
    <p:extLst>
      <p:ext uri="{BB962C8B-B14F-4D97-AF65-F5344CB8AC3E}">
        <p14:creationId xmlns:p14="http://schemas.microsoft.com/office/powerpoint/2010/main" val="2215619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76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spc="-120" smtClean="0"/>
              <a:t>Số lượng kiến thức, kỹ năng cần đánh giá</a:t>
            </a:r>
            <a:endParaRPr lang="en-US" spc="-12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7772400" cy="5562600"/>
          </a:xfrm>
        </p:spPr>
        <p:txBody>
          <a:bodyPr>
            <a:noAutofit/>
          </a:bodyPr>
          <a:lstStyle/>
          <a:p>
            <a:r>
              <a:rPr lang="en-US" sz="3200" smtClean="0"/>
              <a:t>Tất </a:t>
            </a:r>
            <a:r>
              <a:rPr lang="en-US" sz="3200"/>
              <a:t>cả các chủ đề thuộc chương trình, tất cả các nội dung đều phải có những chuẩn đại diện được chọn vào đánh giá.</a:t>
            </a:r>
          </a:p>
          <a:p>
            <a:r>
              <a:rPr lang="en-US" sz="3200" smtClean="0"/>
              <a:t>Số </a:t>
            </a:r>
            <a:r>
              <a:rPr lang="en-US" sz="3200"/>
              <a:t>lượng chuẩn đánh giá ở mỗi chủ đề cần đảm bảo: tương quan về thời lượng học tập dành cho mỗi chủ đề, tính đến tầm quan trọng giữa các chủ đề với nhau.</a:t>
            </a:r>
          </a:p>
          <a:p>
            <a:r>
              <a:rPr lang="en-US" sz="3200" smtClean="0"/>
              <a:t>Chú </a:t>
            </a:r>
            <a:r>
              <a:rPr lang="en-US" sz="3200"/>
              <a:t>trọng đến những chuẩn kiến thức, kỹ năng có liên quan nhiều và làm cơ sở cho việc học tập các nội dung tiếp theo.</a:t>
            </a:r>
          </a:p>
        </p:txBody>
      </p:sp>
    </p:spTree>
    <p:extLst>
      <p:ext uri="{BB962C8B-B14F-4D97-AF65-F5344CB8AC3E}">
        <p14:creationId xmlns:p14="http://schemas.microsoft.com/office/powerpoint/2010/main" val="427036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456</TotalTime>
  <Words>1109</Words>
  <Application>Microsoft Macintosh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XÂY DỰNG MA TRẬN ĐỀ KIỂM TRA THEO CÔNG VĂN 8773</vt:lpstr>
      <vt:lpstr>QUY TRÌNH, KĨ THUẬT XÂY DỰNG ĐỀ KIỂM TRA</vt:lpstr>
      <vt:lpstr>Bước 1. Xác định mục tiêu/mục đích của kiểm tra</vt:lpstr>
      <vt:lpstr>Bước 2. Xác định hình thức đề kiểm tra</vt:lpstr>
      <vt:lpstr>Bước 3. Xây dựng ma trận đề kiểm tra</vt:lpstr>
      <vt:lpstr>Yêu cầu khi xây dựng ma trận đề</vt:lpstr>
      <vt:lpstr>PowerPoint Presentation</vt:lpstr>
      <vt:lpstr>Quy trình và kĩ thuật xây dựng ma trận đề</vt:lpstr>
      <vt:lpstr>Số lượng kiến thức, kỹ năng cần đánh giá</vt:lpstr>
      <vt:lpstr>Quy trình cơ bản xây dựng ma trận</vt:lpstr>
      <vt:lpstr>TASKS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XÂY DỰNG MA TRẬN ĐỀ KIỂM TRA THEO CÔNG VĂN 8773</dc:title>
  <dc:creator>a</dc:creator>
  <cp:lastModifiedBy>admin</cp:lastModifiedBy>
  <cp:revision>10</cp:revision>
  <dcterms:created xsi:type="dcterms:W3CDTF">2016-12-09T02:22:31Z</dcterms:created>
  <dcterms:modified xsi:type="dcterms:W3CDTF">2016-12-16T04:35:57Z</dcterms:modified>
</cp:coreProperties>
</file>